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6"/>
  </p:notesMasterIdLst>
  <p:handoutMasterIdLst>
    <p:handoutMasterId r:id="rId27"/>
  </p:handoutMasterIdLst>
  <p:sldIdLst>
    <p:sldId id="256" r:id="rId7"/>
    <p:sldId id="260" r:id="rId8"/>
    <p:sldId id="261" r:id="rId9"/>
    <p:sldId id="263" r:id="rId10"/>
    <p:sldId id="262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83" r:id="rId23"/>
    <p:sldId id="274" r:id="rId24"/>
    <p:sldId id="267" r:id="rId25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>
        <p:scale>
          <a:sx n="75" d="100"/>
          <a:sy n="75" d="100"/>
        </p:scale>
        <p:origin x="-276" y="72"/>
      </p:cViewPr>
      <p:guideLst>
        <p:guide orient="horz" pos="2203"/>
        <p:guide pos="3916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2/22/2016 11:33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2/22/2016 11:33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 xmlns="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xmlns="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Auditorías de definiciones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1335494"/>
          </a:xfrm>
        </p:spPr>
        <p:txBody>
          <a:bodyPr/>
          <a:lstStyle/>
          <a:p>
            <a:r>
              <a:rPr lang="es-ES" dirty="0" smtClean="0"/>
              <a:t>Conoce </a:t>
            </a:r>
            <a:r>
              <a:rPr lang="es-ES" smtClean="0"/>
              <a:t>quién cambió qué</a:t>
            </a:r>
            <a:endParaRPr lang="es-ES" dirty="0" smtClean="0"/>
          </a:p>
          <a:p>
            <a:r>
              <a:rPr lang="es-ES" dirty="0" smtClean="0"/>
              <a:t>Observa las diferencias</a:t>
            </a:r>
            <a:endParaRPr lang="es-ES" dirty="0"/>
          </a:p>
        </p:txBody>
      </p:sp>
      <p:pic>
        <p:nvPicPr>
          <p:cNvPr id="5122" name="Picture 2" descr="Build definition hi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44" y="1339849"/>
            <a:ext cx="58293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ff in build definition 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4" y="2963862"/>
            <a:ext cx="58388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17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Capacidades de enrutamiento mejoradas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2677015"/>
          </a:xfrm>
        </p:spPr>
        <p:txBody>
          <a:bodyPr/>
          <a:lstStyle/>
          <a:p>
            <a:r>
              <a:rPr lang="es-ES" dirty="0" smtClean="0"/>
              <a:t>Optimiza las compilaciones dirigiéndolas de manera más eficiente al agente adecuado </a:t>
            </a:r>
            <a:endParaRPr lang="es-ES" dirty="0"/>
          </a:p>
        </p:txBody>
      </p:sp>
      <p:pic>
        <p:nvPicPr>
          <p:cNvPr id="6146" name="Picture 2" descr="Agent capabilit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44" y="2125662"/>
            <a:ext cx="58293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28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Bloquea y oculta variables para que no sean accesibles desde la Web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 secretas</a:t>
            </a:r>
            <a:endParaRPr lang="es-ES" dirty="0"/>
          </a:p>
        </p:txBody>
      </p:sp>
      <p:pic>
        <p:nvPicPr>
          <p:cNvPr id="7170" name="Picture 2" descr="Secr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44" y="3421062"/>
            <a:ext cx="61626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24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969770"/>
          </a:xfrm>
        </p:spPr>
        <p:txBody>
          <a:bodyPr/>
          <a:lstStyle/>
          <a:p>
            <a:r>
              <a:rPr lang="es-ES" dirty="0" smtClean="0"/>
              <a:t>Publica varios sitios Web y servicios sobre la misma compilación</a:t>
            </a:r>
          </a:p>
          <a:p>
            <a:r>
              <a:rPr lang="es-ES" dirty="0" smtClean="0"/>
              <a:t>Incluso si el origen es TFS </a:t>
            </a:r>
            <a:r>
              <a:rPr lang="es-ES" dirty="0" err="1" smtClean="0"/>
              <a:t>on-premises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 continuo sobre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8194" name="Picture 2" descr="Azure build definition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44" y="3268662"/>
            <a:ext cx="58293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282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292662"/>
          </a:xfrm>
        </p:spPr>
        <p:txBody>
          <a:bodyPr/>
          <a:lstStyle/>
          <a:p>
            <a:r>
              <a:rPr lang="es-ES" dirty="0" smtClean="0"/>
              <a:t>Multiplica tus compilaciones en función de cualquier conjunto de variables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Matriz de compilación</a:t>
            </a:r>
            <a:endParaRPr lang="es-ES" dirty="0"/>
          </a:p>
        </p:txBody>
      </p:sp>
      <p:pic>
        <p:nvPicPr>
          <p:cNvPr id="9218" name="Picture 2" descr="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44" y="3040062"/>
            <a:ext cx="4381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7931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200876"/>
          </a:xfrm>
        </p:spPr>
        <p:txBody>
          <a:bodyPr/>
          <a:lstStyle/>
          <a:p>
            <a:r>
              <a:rPr lang="es-ES" dirty="0" smtClean="0"/>
              <a:t>Ahora se pueden guardar proyectos como plantillas para facilitar la puesta en marcha</a:t>
            </a:r>
          </a:p>
          <a:p>
            <a:r>
              <a:rPr lang="es-ES" dirty="0" smtClean="0"/>
              <a:t>Los proyectos se almacenan como borradores y se continúa después</a:t>
            </a:r>
          </a:p>
          <a:p>
            <a:r>
              <a:rPr lang="es-ES" smtClean="0"/>
              <a:t>También </a:t>
            </a:r>
            <a:r>
              <a:rPr lang="es-ES" dirty="0" smtClean="0"/>
              <a:t>se pueden clonar definiciones 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Plantillas y borradores</a:t>
            </a:r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4" y="4373562"/>
            <a:ext cx="524827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44" y="4364037"/>
            <a:ext cx="23241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44" y="4430712"/>
            <a:ext cx="28956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5374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969770"/>
          </a:xfrm>
        </p:spPr>
        <p:txBody>
          <a:bodyPr/>
          <a:lstStyle/>
          <a:p>
            <a:r>
              <a:rPr lang="es-ES" dirty="0" smtClean="0"/>
              <a:t>Monitoriza la integración continua sobre múltiples ramas</a:t>
            </a:r>
          </a:p>
          <a:p>
            <a:r>
              <a:rPr lang="es-ES" dirty="0" smtClean="0"/>
              <a:t>Asocia las compilaciones con cada una de ellas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Integración continua mejorada</a:t>
            </a:r>
            <a:endParaRPr lang="es-ES" dirty="0"/>
          </a:p>
        </p:txBody>
      </p:sp>
      <p:pic>
        <p:nvPicPr>
          <p:cNvPr id="1026" name="Picture 2" descr="https://i-msdn.sec.s-msft.com/Library/vs/alm/Build/_img/overview/ci-build-trigger-with-multiple-branch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44" y="3268662"/>
            <a:ext cx="4305300" cy="350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281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514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http://aka.ms/DOTNETT2S5</a:t>
            </a:r>
            <a:r>
              <a:rPr lang="es-ES" dirty="0"/>
              <a:t> </a:t>
            </a:r>
            <a:endParaRPr lang="es-E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Luis Alfonso Rey</a:t>
            </a:r>
          </a:p>
          <a:p>
            <a:pPr lvl="0"/>
            <a:r>
              <a:rPr lang="en-US" dirty="0"/>
              <a:t>Consultor Danysoft</a:t>
            </a:r>
          </a:p>
          <a:p>
            <a:pPr lvl="0"/>
            <a:r>
              <a:rPr lang="en-US" dirty="0"/>
              <a:t>sp@danysoft.com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http://aka.ms/DOTNETT2S5</a:t>
            </a:r>
            <a:endParaRPr lang="es-E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Luis Alfonso Rey</a:t>
            </a:r>
            <a:endParaRPr lang="en-US" dirty="0"/>
          </a:p>
          <a:p>
            <a:pPr lvl="0"/>
            <a:r>
              <a:rPr lang="en-US" dirty="0" smtClean="0"/>
              <a:t>Consultor Danysoft</a:t>
            </a:r>
            <a:endParaRPr lang="en-US" dirty="0"/>
          </a:p>
          <a:p>
            <a:pPr lvl="0"/>
            <a:r>
              <a:rPr lang="en-US" dirty="0" smtClean="0"/>
              <a:t>sp@danysoft.com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Planifica tu integración continua con Visual Studio </a:t>
            </a:r>
            <a:r>
              <a:rPr lang="es-ES" sz="4400" b="1" dirty="0" err="1"/>
              <a:t>Team</a:t>
            </a:r>
            <a:r>
              <a:rPr lang="es-ES" sz="4400" b="1" dirty="0"/>
              <a:t> Services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936736"/>
          </a:xfrm>
        </p:spPr>
        <p:txBody>
          <a:bodyPr/>
          <a:lstStyle/>
          <a:p>
            <a:pPr lvl="0"/>
            <a:r>
              <a:rPr lang="es-ES" dirty="0" smtClean="0"/>
              <a:t>Antes</a:t>
            </a:r>
          </a:p>
          <a:p>
            <a:pPr lvl="1"/>
            <a:r>
              <a:rPr lang="es-ES" dirty="0" smtClean="0"/>
              <a:t>Motor de compilación para Visual Studio</a:t>
            </a:r>
          </a:p>
          <a:p>
            <a:pPr lvl="1"/>
            <a:r>
              <a:rPr lang="es-ES" dirty="0" smtClean="0"/>
              <a:t>Proceso personalizable con WF y </a:t>
            </a:r>
            <a:r>
              <a:rPr lang="es-ES" dirty="0" err="1" smtClean="0"/>
              <a:t>Xaml</a:t>
            </a:r>
            <a:endParaRPr lang="es-ES" dirty="0" smtClean="0"/>
          </a:p>
          <a:p>
            <a:pPr lvl="1"/>
            <a:r>
              <a:rPr lang="es-ES" dirty="0" smtClean="0"/>
              <a:t>Muy evolucionado</a:t>
            </a:r>
          </a:p>
          <a:p>
            <a:r>
              <a:rPr lang="es-ES" dirty="0" smtClean="0"/>
              <a:t>Ahora </a:t>
            </a:r>
          </a:p>
          <a:p>
            <a:pPr lvl="1"/>
            <a:r>
              <a:rPr lang="es-ES" dirty="0" smtClean="0"/>
              <a:t>Nuevo motor basado en pasos</a:t>
            </a:r>
          </a:p>
          <a:p>
            <a:pPr lvl="1"/>
            <a:r>
              <a:rPr lang="es-ES" dirty="0" smtClean="0"/>
              <a:t>Abierto para el uso de diferentes motores de compilación y tecnologías</a:t>
            </a:r>
          </a:p>
          <a:p>
            <a:pPr lvl="1"/>
            <a:r>
              <a:rPr lang="es-ES" dirty="0" smtClean="0"/>
              <a:t>Ligero </a:t>
            </a:r>
          </a:p>
          <a:p>
            <a:pPr lvl="1"/>
            <a:r>
              <a:rPr lang="es-ES" dirty="0" smtClean="0"/>
              <a:t>Controlables desde la web</a:t>
            </a:r>
          </a:p>
          <a:p>
            <a:r>
              <a:rPr lang="es-ES" dirty="0" smtClean="0"/>
              <a:t>Y además…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Visual Studio </a:t>
            </a:r>
            <a:r>
              <a:rPr lang="es-ES" b="1" dirty="0" err="1"/>
              <a:t>Team</a:t>
            </a:r>
            <a:r>
              <a:rPr lang="es-ES" b="1" dirty="0"/>
              <a:t> Services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Compila para tu plataforma y tu lenguaje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4074705"/>
          </a:xfrm>
        </p:spPr>
        <p:txBody>
          <a:bodyPr/>
          <a:lstStyle/>
          <a:p>
            <a:r>
              <a:rPr lang="es-ES" sz="4000" dirty="0" smtClean="0"/>
              <a:t>Compila para</a:t>
            </a:r>
          </a:p>
          <a:p>
            <a:pPr lvl="1"/>
            <a:r>
              <a:rPr lang="es-ES" dirty="0" smtClean="0"/>
              <a:t>	Windows</a:t>
            </a:r>
          </a:p>
          <a:p>
            <a:pPr lvl="1"/>
            <a:r>
              <a:rPr lang="es-ES" dirty="0" smtClean="0"/>
              <a:t>	iOS</a:t>
            </a:r>
          </a:p>
          <a:p>
            <a:pPr lvl="1"/>
            <a:r>
              <a:rPr lang="es-ES" dirty="0" smtClean="0"/>
              <a:t>	Android</a:t>
            </a:r>
          </a:p>
          <a:p>
            <a:pPr lvl="1"/>
            <a:r>
              <a:rPr lang="es-ES" dirty="0" smtClean="0"/>
              <a:t>	Java </a:t>
            </a:r>
            <a:r>
              <a:rPr lang="es-ES" sz="1201" dirty="0" smtClean="0"/>
              <a:t>(</a:t>
            </a:r>
            <a:r>
              <a:rPr lang="es-ES" sz="1201" dirty="0" err="1" smtClean="0"/>
              <a:t>Ant</a:t>
            </a:r>
            <a:r>
              <a:rPr lang="es-ES" sz="1201" dirty="0" smtClean="0"/>
              <a:t>, </a:t>
            </a:r>
            <a:r>
              <a:rPr lang="es-ES" sz="1201" dirty="0" err="1" smtClean="0"/>
              <a:t>Maven</a:t>
            </a:r>
            <a:r>
              <a:rPr lang="es-ES" sz="1201" dirty="0" smtClean="0"/>
              <a:t> o </a:t>
            </a:r>
            <a:r>
              <a:rPr lang="es-ES" sz="1201" dirty="0" err="1" smtClean="0"/>
              <a:t>Gradle</a:t>
            </a:r>
            <a:r>
              <a:rPr lang="es-ES" sz="1201" dirty="0" smtClean="0"/>
              <a:t>)</a:t>
            </a:r>
            <a:endParaRPr lang="es-ES" dirty="0" smtClean="0"/>
          </a:p>
          <a:p>
            <a:pPr lvl="1"/>
            <a:r>
              <a:rPr lang="es-ES" dirty="0" smtClean="0"/>
              <a:t>	Linux </a:t>
            </a:r>
          </a:p>
          <a:p>
            <a:pPr lvl="1"/>
            <a:r>
              <a:rPr lang="es-ES" dirty="0" smtClean="0"/>
              <a:t>	</a:t>
            </a:r>
            <a:r>
              <a:rPr lang="es-ES" dirty="0" err="1" smtClean="0"/>
              <a:t>Xamarin</a:t>
            </a:r>
            <a:endParaRPr lang="es-ES" dirty="0" smtClean="0"/>
          </a:p>
          <a:p>
            <a:r>
              <a:rPr lang="es-ES" dirty="0" smtClean="0"/>
              <a:t>Usa tu DSL habitual </a:t>
            </a:r>
          </a:p>
          <a:p>
            <a:r>
              <a:rPr lang="es-ES" dirty="0" smtClean="0"/>
              <a:t>Prueba y publica tus apps</a:t>
            </a:r>
            <a:endParaRPr lang="es-ES" dirty="0"/>
          </a:p>
        </p:txBody>
      </p:sp>
      <p:pic>
        <p:nvPicPr>
          <p:cNvPr id="1026" name="Picture 2" descr="Add build st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44" y="1668462"/>
            <a:ext cx="31432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Fácil Personalización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3483261"/>
          </a:xfrm>
        </p:spPr>
        <p:txBody>
          <a:bodyPr/>
          <a:lstStyle/>
          <a:p>
            <a:r>
              <a:rPr lang="es-ES" dirty="0" smtClean="0"/>
              <a:t>Los procesos son editables a través de la Web.</a:t>
            </a:r>
          </a:p>
          <a:p>
            <a:r>
              <a:rPr lang="es-ES" dirty="0" smtClean="0"/>
              <a:t>No hay que trabajar con XAML</a:t>
            </a:r>
          </a:p>
          <a:p>
            <a:r>
              <a:rPr lang="es-ES" dirty="0" smtClean="0"/>
              <a:t>Permite usar conocimientos de script</a:t>
            </a:r>
          </a:p>
        </p:txBody>
      </p:sp>
      <p:pic>
        <p:nvPicPr>
          <p:cNvPr id="2050" name="Picture 2" descr="Add script tas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844" y="1820862"/>
            <a:ext cx="62103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770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texto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311676"/>
          </a:xfrm>
        </p:spPr>
        <p:txBody>
          <a:bodyPr/>
          <a:lstStyle/>
          <a:p>
            <a:r>
              <a:rPr lang="es-ES" dirty="0" smtClean="0"/>
              <a:t>Funciona con </a:t>
            </a:r>
          </a:p>
          <a:p>
            <a:r>
              <a:rPr lang="es-ES" dirty="0"/>
              <a:t>	</a:t>
            </a:r>
            <a:r>
              <a:rPr lang="es-ES" dirty="0" smtClean="0"/>
              <a:t>Agentes Windows</a:t>
            </a:r>
          </a:p>
          <a:p>
            <a:r>
              <a:rPr lang="es-ES" dirty="0"/>
              <a:t>	</a:t>
            </a:r>
            <a:r>
              <a:rPr lang="es-ES" dirty="0" smtClean="0"/>
              <a:t>Agentes </a:t>
            </a:r>
            <a:r>
              <a:rPr lang="es-ES" dirty="0" err="1" smtClean="0"/>
              <a:t>Xplat</a:t>
            </a:r>
            <a:r>
              <a:rPr lang="es-ES" dirty="0" smtClean="0"/>
              <a:t> (Mac y Linux)</a:t>
            </a:r>
          </a:p>
          <a:p>
            <a:pPr lvl="1"/>
            <a:r>
              <a:rPr lang="es-ES" dirty="0"/>
              <a:t>	</a:t>
            </a:r>
            <a:r>
              <a:rPr lang="es-ES" dirty="0" smtClean="0"/>
              <a:t>	Node.JS </a:t>
            </a:r>
          </a:p>
          <a:p>
            <a:pPr lvl="1"/>
            <a:r>
              <a:rPr lang="es-ES" dirty="0" smtClean="0"/>
              <a:t>		Código </a:t>
            </a:r>
            <a:r>
              <a:rPr lang="es-ES" dirty="0"/>
              <a:t>abierto </a:t>
            </a:r>
            <a:endParaRPr lang="es-ES" dirty="0" smtClean="0"/>
          </a:p>
          <a:p>
            <a:pPr lvl="1"/>
            <a:r>
              <a:rPr lang="es-ES" dirty="0"/>
              <a:t>	</a:t>
            </a:r>
            <a:r>
              <a:rPr lang="es-ES" dirty="0" smtClean="0"/>
              <a:t>	Extensibles a través de actividades de código abierto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Motor compilación “</a:t>
            </a:r>
            <a:r>
              <a:rPr lang="es-ES" dirty="0" err="1" smtClean="0"/>
              <a:t>cross-platform</a:t>
            </a:r>
            <a:r>
              <a:rPr lang="es-ES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35934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Ejecuta pruebas y publica los resultados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4345036"/>
          </a:xfrm>
        </p:spPr>
        <p:txBody>
          <a:bodyPr/>
          <a:lstStyle/>
          <a:p>
            <a:r>
              <a:rPr lang="es-ES" dirty="0" smtClean="0"/>
              <a:t>Ejecuta pruebas usando virtualmente cualquier framework</a:t>
            </a:r>
          </a:p>
          <a:p>
            <a:pPr lvl="1"/>
            <a:r>
              <a:rPr lang="es-ES" dirty="0" smtClean="0"/>
              <a:t>	</a:t>
            </a:r>
            <a:r>
              <a:rPr lang="es-ES" dirty="0" err="1" smtClean="0"/>
              <a:t>NUnit</a:t>
            </a:r>
            <a:endParaRPr lang="es-ES" dirty="0" smtClean="0"/>
          </a:p>
          <a:p>
            <a:pPr lvl="1"/>
            <a:r>
              <a:rPr lang="es-ES" dirty="0" smtClean="0"/>
              <a:t>	</a:t>
            </a:r>
            <a:r>
              <a:rPr lang="es-ES" dirty="0" err="1" smtClean="0"/>
              <a:t>MSTest</a:t>
            </a:r>
            <a:endParaRPr lang="es-ES" dirty="0" smtClean="0"/>
          </a:p>
          <a:p>
            <a:pPr lvl="1"/>
            <a:r>
              <a:rPr lang="es-ES" dirty="0" smtClean="0"/>
              <a:t>	</a:t>
            </a:r>
            <a:r>
              <a:rPr lang="es-ES" dirty="0" err="1" smtClean="0"/>
              <a:t>Junit</a:t>
            </a:r>
            <a:endParaRPr lang="es-ES" dirty="0" smtClean="0"/>
          </a:p>
          <a:p>
            <a:r>
              <a:rPr lang="es-ES" dirty="0" smtClean="0"/>
              <a:t>Publica los resultados e inclúyelos en el informe de compilación</a:t>
            </a:r>
            <a:endParaRPr lang="es-ES" dirty="0"/>
          </a:p>
        </p:txBody>
      </p:sp>
      <p:pic>
        <p:nvPicPr>
          <p:cNvPr id="3074" name="Picture 2" descr="Publish test 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44" y="2430462"/>
            <a:ext cx="620077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5263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Estatus en tiempo real a través de la Web</a:t>
            </a:r>
            <a:endParaRPr lang="es-ES" dirty="0"/>
          </a:p>
        </p:txBody>
      </p:sp>
      <p:pic>
        <p:nvPicPr>
          <p:cNvPr id="4098" name="Picture 2" descr="Hi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2430462"/>
            <a:ext cx="58293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m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44" y="2230436"/>
            <a:ext cx="58293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14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1583</TotalTime>
  <Words>254</Words>
  <Application>Microsoft Office PowerPoint</Application>
  <PresentationFormat>Personalizado</PresentationFormat>
  <Paragraphs>68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5-30629_Build_Template_WHITE</vt:lpstr>
      <vt:lpstr>Presentación de PowerPoint</vt:lpstr>
      <vt:lpstr>Planifica tu integración continua con Visual Studio Team Services</vt:lpstr>
      <vt:lpstr>Presentación de PowerPoint</vt:lpstr>
      <vt:lpstr>Visual Studio Team Services</vt:lpstr>
      <vt:lpstr>Compila para tu plataforma y tu lenguaje</vt:lpstr>
      <vt:lpstr>Fácil Personalización</vt:lpstr>
      <vt:lpstr>Motor compilación “cross-platform”</vt:lpstr>
      <vt:lpstr>Ejecuta pruebas y publica los resultados</vt:lpstr>
      <vt:lpstr>Estatus en tiempo real a través de la Web</vt:lpstr>
      <vt:lpstr>Auditorías de definiciones</vt:lpstr>
      <vt:lpstr>Capacidades de enrutamiento mejoradas</vt:lpstr>
      <vt:lpstr>Variables secretas</vt:lpstr>
      <vt:lpstr>Despliegue continuo sobre Azure</vt:lpstr>
      <vt:lpstr>Matriz de compilación</vt:lpstr>
      <vt:lpstr>Plantillas y borradores</vt:lpstr>
      <vt:lpstr>Integración continua mejorada</vt:lpstr>
      <vt:lpstr>Demo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Luis A. Rey</cp:lastModifiedBy>
  <cp:revision>89</cp:revision>
  <dcterms:created xsi:type="dcterms:W3CDTF">2015-04-07T19:39:07Z</dcterms:created>
  <dcterms:modified xsi:type="dcterms:W3CDTF">2016-02-22T10:38:21Z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